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1" r:id="rId1"/>
  </p:sldMasterIdLst>
  <p:notesMasterIdLst>
    <p:notesMasterId r:id="rId97"/>
  </p:notesMasterIdLst>
  <p:sldIdLst>
    <p:sldId id="256" r:id="rId2"/>
    <p:sldId id="257" r:id="rId3"/>
    <p:sldId id="323" r:id="rId4"/>
    <p:sldId id="381" r:id="rId5"/>
    <p:sldId id="382" r:id="rId6"/>
    <p:sldId id="439" r:id="rId7"/>
    <p:sldId id="383" r:id="rId8"/>
    <p:sldId id="440" r:id="rId9"/>
    <p:sldId id="441" r:id="rId10"/>
    <p:sldId id="443" r:id="rId11"/>
    <p:sldId id="442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453" r:id="rId22"/>
    <p:sldId id="455" r:id="rId23"/>
    <p:sldId id="454" r:id="rId24"/>
    <p:sldId id="456" r:id="rId25"/>
    <p:sldId id="458" r:id="rId26"/>
    <p:sldId id="459" r:id="rId27"/>
    <p:sldId id="457" r:id="rId28"/>
    <p:sldId id="460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473" r:id="rId41"/>
    <p:sldId id="474" r:id="rId42"/>
    <p:sldId id="475" r:id="rId43"/>
    <p:sldId id="476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525" r:id="rId63"/>
    <p:sldId id="526" r:id="rId64"/>
    <p:sldId id="495" r:id="rId65"/>
    <p:sldId id="496" r:id="rId66"/>
    <p:sldId id="497" r:id="rId67"/>
    <p:sldId id="498" r:id="rId68"/>
    <p:sldId id="524" r:id="rId69"/>
    <p:sldId id="523" r:id="rId70"/>
    <p:sldId id="500" r:id="rId71"/>
    <p:sldId id="501" r:id="rId72"/>
    <p:sldId id="502" r:id="rId73"/>
    <p:sldId id="503" r:id="rId74"/>
    <p:sldId id="504" r:id="rId75"/>
    <p:sldId id="505" r:id="rId76"/>
    <p:sldId id="506" r:id="rId77"/>
    <p:sldId id="507" r:id="rId78"/>
    <p:sldId id="508" r:id="rId79"/>
    <p:sldId id="509" r:id="rId80"/>
    <p:sldId id="510" r:id="rId81"/>
    <p:sldId id="511" r:id="rId82"/>
    <p:sldId id="512" r:id="rId83"/>
    <p:sldId id="513" r:id="rId84"/>
    <p:sldId id="514" r:id="rId85"/>
    <p:sldId id="519" r:id="rId86"/>
    <p:sldId id="522" r:id="rId87"/>
    <p:sldId id="515" r:id="rId88"/>
    <p:sldId id="516" r:id="rId89"/>
    <p:sldId id="517" r:id="rId90"/>
    <p:sldId id="518" r:id="rId91"/>
    <p:sldId id="521" r:id="rId92"/>
    <p:sldId id="284" r:id="rId93"/>
    <p:sldId id="520" r:id="rId94"/>
    <p:sldId id="399" r:id="rId95"/>
    <p:sldId id="400" r:id="rId9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60"/>
  </p:normalViewPr>
  <p:slideViewPr>
    <p:cSldViewPr snapToGrid="0">
      <p:cViewPr>
        <p:scale>
          <a:sx n="75" d="100"/>
          <a:sy n="75" d="100"/>
        </p:scale>
        <p:origin x="93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BC511-3E6C-4960-965E-CD77AD213F6A}" type="datetimeFigureOut">
              <a:rPr lang="pt-BR" smtClean="0"/>
              <a:t>22/10/2019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8F7EB-65D7-445B-B2C0-8D74EBC094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00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88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611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810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581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726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461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628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938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65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63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44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14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17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015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365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719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336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059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03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068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20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981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729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815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258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511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434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325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31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025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537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0935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339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5789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066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8544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1142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8243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226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7788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709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5123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414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8015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9522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1226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0108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7656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9059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3020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0525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8060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9687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161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4683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5864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8425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0816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4248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1100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123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4354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2557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2043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188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1244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364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6129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0131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10292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5752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3676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3268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6856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150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97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19789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920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5827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5456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91693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1173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9321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4461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E4AF6-74B3-432C-83A3-8518D6AB24E0}" type="slidenum">
              <a:rPr lang="pt-BR" smtClean="0"/>
              <a:pPr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4045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E4AF6-74B3-432C-83A3-8518D6AB24E0}" type="slidenum">
              <a:rPr lang="pt-BR" smtClean="0"/>
              <a:pPr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1307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8F7EB-65D7-445B-B2C0-8D74EBC0945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0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C7FDF4F-F571-4112-A5C2-11F9CC557FF3}" type="datetime1">
              <a:rPr lang="pt-BR" smtClean="0"/>
              <a:t>22/10/2019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3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0CE5-9779-4A2D-96D6-82E80E428A3A}" type="datetime1">
              <a:rPr lang="pt-BR" smtClean="0"/>
              <a:t>22/10/2019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16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4720-F155-4FF5-9A9D-7F020C6E9774}" type="datetime1">
              <a:rPr lang="pt-BR" smtClean="0"/>
              <a:t>22/10/2019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39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F6750-4BE5-492E-AA2E-7FC969571867}" type="datetime1">
              <a:rPr lang="pt-BR" smtClean="0"/>
              <a:t>22/10/2019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88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5CCA-10F9-444B-800E-4219190E3C42}" type="datetime1">
              <a:rPr lang="pt-BR" smtClean="0"/>
              <a:t>22/10/2019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9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D9599-7482-4389-8B34-640E3188E9FE}" type="datetime1">
              <a:rPr lang="pt-BR" smtClean="0"/>
              <a:t>22/10/2019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50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99BB-75C9-4FCB-B3CF-937264050B16}" type="datetime1">
              <a:rPr lang="pt-BR" smtClean="0"/>
              <a:t>22/10/2019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50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0AC2-5678-4EFD-98F1-C6E1B6DCBCB1}" type="datetime1">
              <a:rPr lang="pt-BR" smtClean="0"/>
              <a:t>22/10/2019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21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72DE-118E-4BED-93C1-F3FC6A84266C}" type="datetime1">
              <a:rPr lang="pt-BR" smtClean="0"/>
              <a:t>22/10/2019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718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A901B-E4D3-4CF4-A79A-ABB894F6F3A9}" type="datetime1">
              <a:rPr lang="pt-BR" smtClean="0"/>
              <a:t>22/10/2019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55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04245-71D5-4DB3-879E-F6441DA1E3D2}" type="datetime1">
              <a:rPr lang="pt-BR" smtClean="0"/>
              <a:t>22/10/2019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5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78E952D-8D50-43C1-83BA-46A1B2D97426}" type="datetime1">
              <a:rPr lang="pt-BR" smtClean="0"/>
              <a:t>22/10/2019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0C436B5-711A-4DFD-B882-53FFFA955B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563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64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66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6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7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7730" y="2537138"/>
            <a:ext cx="11689724" cy="999908"/>
          </a:xfrm>
        </p:spPr>
        <p:txBody>
          <a:bodyPr>
            <a:noAutofit/>
          </a:bodyPr>
          <a:lstStyle/>
          <a:p>
            <a:r>
              <a:rPr lang="pt-BR" sz="4400" dirty="0">
                <a:latin typeface="Cambria Math" panose="02040503050406030204" pitchFamily="18" charset="0"/>
                <a:ea typeface="Cambria Math" panose="02040503050406030204" pitchFamily="18" charset="0"/>
              </a:rPr>
              <a:t>BUSCA LINEAR E BINÁRIA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D611F3-02EC-4CF6-99DE-9D15CA95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337" y="231761"/>
            <a:ext cx="4076700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70355E7-0CC4-4082-9B95-4802F4086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9357" y="4016969"/>
            <a:ext cx="8053285" cy="2237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pt-BR" sz="28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Ciência da Computação</a:t>
            </a:r>
          </a:p>
          <a:p>
            <a:pPr algn="ctr"/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Disciplina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Construção e Análise de Algoritmos</a:t>
            </a:r>
          </a:p>
          <a:p>
            <a:pPr algn="ctr"/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Semestre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2019.2</a:t>
            </a:r>
          </a:p>
          <a:p>
            <a:pPr algn="ctr"/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Professor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 Adonias Caetano</a:t>
            </a:r>
          </a:p>
        </p:txBody>
      </p:sp>
    </p:spTree>
    <p:extLst>
      <p:ext uri="{BB962C8B-B14F-4D97-AF65-F5344CB8AC3E}">
        <p14:creationId xmlns:p14="http://schemas.microsoft.com/office/powerpoint/2010/main" val="112710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LINEAR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fld id="{70C436B5-711A-4DFD-B882-53FFFA955B18}" type="slidenum">
              <a:rPr lang="pt-BR" sz="32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/>
              <a:t>10</a:t>
            </a:fld>
            <a:endParaRPr lang="pt-BR" sz="320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442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Linear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86307" y="2265159"/>
            <a:ext cx="11637652" cy="577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Também conhecida como </a:t>
            </a:r>
            <a:r>
              <a:rPr lang="pt-BR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Busca Sequencial</a:t>
            </a:r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algn="just"/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Utilizada quando não há de informações adicionais sobre os dados a serem pesquisados</a:t>
            </a:r>
          </a:p>
          <a:p>
            <a:pPr algn="just"/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busca linear termina quando for satisfeita uma das duas condições seguintes:</a:t>
            </a:r>
          </a:p>
          <a:p>
            <a:pPr marL="857250" lvl="1" indent="-457200">
              <a:buFont typeface="+mj-lt"/>
              <a:buAutoNum type="arabicPeriod"/>
            </a:pPr>
            <a:r>
              <a:rPr lang="pt-BR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O elemento é encontrado, isto é, </a:t>
            </a:r>
            <a:r>
              <a:rPr lang="pt-BR" sz="2200" b="1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a[i] == x</a:t>
            </a:r>
          </a:p>
          <a:p>
            <a:pPr marL="857250" lvl="1" indent="-457200">
              <a:buFont typeface="+mj-lt"/>
              <a:buAutoNum type="arabicPeriod"/>
            </a:pPr>
            <a:r>
              <a:rPr lang="pt-BR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Todo o vetor foi analisado, mas o elemento x não foi encontrado</a:t>
            </a:r>
          </a:p>
          <a:p>
            <a:pPr marL="0" indent="0">
              <a:buNone/>
            </a:pPr>
            <a:endParaRPr lang="pt-BR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Linear Convencional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4348" y="4304006"/>
            <a:ext cx="10650272" cy="577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Ao término do laço: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 </a:t>
            </a:r>
            <a:r>
              <a:rPr lang="pt-BR" sz="2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 == N </a:t>
            </a:r>
            <a:r>
              <a:rPr lang="pt-BR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então </a:t>
            </a:r>
            <a:r>
              <a:rPr lang="pt-BR" sz="2200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x</a:t>
            </a:r>
            <a:r>
              <a:rPr lang="pt-BR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não foi encontrado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senão </a:t>
            </a:r>
            <a:r>
              <a:rPr lang="pt-BR" sz="22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a[i] == x</a:t>
            </a:r>
            <a:r>
              <a:rPr lang="pt-BR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pt-BR" sz="22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</a:t>
            </a:r>
            <a:r>
              <a:rPr lang="pt-BR" sz="2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é a posição onde </a:t>
            </a:r>
            <a:r>
              <a:rPr lang="pt-BR" sz="22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x</a:t>
            </a:r>
            <a:r>
              <a:rPr lang="pt-BR" sz="2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pt-BR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foi encontrado</a:t>
            </a:r>
            <a:endParaRPr lang="pt-BR" sz="22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algn="just"/>
            <a:endParaRPr lang="pt-BR" sz="2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811369" y="1759898"/>
            <a:ext cx="7688687" cy="20621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Algoritmo:</a:t>
            </a:r>
          </a:p>
          <a:p>
            <a:r>
              <a:rPr lang="pt-B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i = 0;</a:t>
            </a:r>
          </a:p>
          <a:p>
            <a:r>
              <a:rPr lang="pt-BR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while</a:t>
            </a:r>
            <a:r>
              <a:rPr lang="pt-B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(i &lt; N &amp;&amp; a[i] != x)</a:t>
            </a:r>
          </a:p>
          <a:p>
            <a:r>
              <a:rPr lang="pt-B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	i++;</a:t>
            </a:r>
          </a:p>
        </p:txBody>
      </p:sp>
    </p:spTree>
    <p:extLst>
      <p:ext uri="{BB962C8B-B14F-4D97-AF65-F5344CB8AC3E}">
        <p14:creationId xmlns:p14="http://schemas.microsoft.com/office/powerpoint/2010/main" val="428344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20" y="1759898"/>
            <a:ext cx="8328239" cy="39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17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79" y="1802750"/>
            <a:ext cx="8193603" cy="39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26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487" y="1759898"/>
            <a:ext cx="7996772" cy="37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8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96" y="1759898"/>
            <a:ext cx="8730312" cy="39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17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79" y="1802750"/>
            <a:ext cx="7972580" cy="38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46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18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90" y="1605565"/>
            <a:ext cx="8163469" cy="39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9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19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88" y="1759898"/>
            <a:ext cx="8082271" cy="37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92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362570"/>
            <a:ext cx="987552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Objetivos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2218" y="1884686"/>
            <a:ext cx="11008464" cy="4232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Compreender a diferença entre busca linear e busca binária.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Ser capaz de implementar em C as duas formas de pesquisa.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47" y="3205766"/>
            <a:ext cx="3127286" cy="31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4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04" y="1884686"/>
            <a:ext cx="7997259" cy="38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33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21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36" y="1759898"/>
            <a:ext cx="7949823" cy="37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3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22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25" y="1759898"/>
            <a:ext cx="7974441" cy="38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23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79" y="1884686"/>
            <a:ext cx="7868572" cy="374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24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87" y="1802750"/>
            <a:ext cx="7813532" cy="37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0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04" y="1559708"/>
            <a:ext cx="7183419" cy="450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73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Código: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26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50" y="635184"/>
            <a:ext cx="7356273" cy="5545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49" y="2095999"/>
            <a:ext cx="2920674" cy="14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49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Análise da Busca Linear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27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86307" y="1927538"/>
            <a:ext cx="11637652" cy="577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Em média são efetuadas </a:t>
            </a:r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N/2 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comparações de chaves para encontrar um elemento particular </a:t>
            </a:r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 vetor </a:t>
            </a:r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 </a:t>
            </a:r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elementos.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 pior caso requere </a:t>
            </a:r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comparações de chaves.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Isso pode consumir muito tempo quando o número de elementos do vetor é grande.</a:t>
            </a:r>
            <a:endParaRPr lang="pt-BR" sz="28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25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Linear com Sentinela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28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86307" y="1927538"/>
            <a:ext cx="11637652" cy="577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 uso da sentinela tem como objetivo acelerar a busca, através da simplificação da expressão booleana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ideia básica é fazer com que o elemento </a:t>
            </a:r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sempre seja encontrado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Para isso, introduz-se um elemento adicional no final do vetor</a:t>
            </a:r>
            <a:endParaRPr lang="pt-BR" sz="28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9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 de Busca com Sentinela: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29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78" y="1802750"/>
            <a:ext cx="7327643" cy="40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0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088" y="461516"/>
            <a:ext cx="9875520" cy="761172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Conteúdo da aula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98300" y="1917388"/>
            <a:ext cx="4685069" cy="35947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</a:rPr>
              <a:t>Definição</a:t>
            </a:r>
          </a:p>
          <a:p>
            <a:r>
              <a:rPr lang="pt-BR" sz="3200" dirty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</a:rPr>
              <a:t>Objetivos</a:t>
            </a:r>
          </a:p>
          <a:p>
            <a:r>
              <a:rPr lang="pt-BR" sz="3200" dirty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</a:rPr>
              <a:t>Metodologia</a:t>
            </a:r>
          </a:p>
          <a:p>
            <a:r>
              <a:rPr lang="pt-BR" sz="3200" dirty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</a:rPr>
              <a:t>Exemplo</a:t>
            </a:r>
          </a:p>
          <a:p>
            <a:r>
              <a:rPr lang="pt-BR" sz="3200" dirty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</a:rPr>
              <a:t>Busca Linear</a:t>
            </a:r>
          </a:p>
          <a:p>
            <a:r>
              <a:rPr lang="pt-BR" sz="3200" dirty="0">
                <a:solidFill>
                  <a:schemeClr val="tx1"/>
                </a:solidFill>
                <a:latin typeface="Cambria Math" pitchFamily="18" charset="0"/>
                <a:ea typeface="Cambria Math" pitchFamily="18" charset="0"/>
              </a:rPr>
              <a:t>Busca Binária</a:t>
            </a:r>
          </a:p>
          <a:p>
            <a:endParaRPr lang="pt-BR" sz="3200" dirty="0">
              <a:solidFill>
                <a:schemeClr val="tx1"/>
              </a:solidFill>
              <a:latin typeface="Cambria Math" pitchFamily="18" charset="0"/>
              <a:ea typeface="Cambria Math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fld id="{70C436B5-711A-4DFD-B882-53FFFA955B18}" type="slidenum">
              <a:rPr lang="pt-BR" sz="32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/>
              <a:t>3</a:t>
            </a:fld>
            <a:endParaRPr lang="pt-BR" sz="320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150" y="1650153"/>
            <a:ext cx="4423893" cy="44238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41402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 de Busca com Sentinela: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30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89" y="1802750"/>
            <a:ext cx="7986333" cy="35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03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56: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31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4" y="1690172"/>
            <a:ext cx="7647257" cy="45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3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56: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32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95" y="1884686"/>
            <a:ext cx="7873364" cy="37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77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56: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33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47" y="1884686"/>
            <a:ext cx="7806810" cy="37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97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56: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34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94" y="1759898"/>
            <a:ext cx="8129565" cy="38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9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56: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35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49" y="1584051"/>
            <a:ext cx="6822658" cy="423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04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36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18" y="1802750"/>
            <a:ext cx="7844105" cy="36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68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37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53" y="1558052"/>
            <a:ext cx="7307483" cy="44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4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38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58" y="1802750"/>
            <a:ext cx="7599906" cy="37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22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39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19" y="1884686"/>
            <a:ext cx="7611610" cy="36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83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INTRODUÇÃO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fld id="{70C436B5-711A-4DFD-B882-53FFFA955B18}" type="slidenum">
              <a:rPr lang="pt-BR" sz="32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/>
              <a:t>4</a:t>
            </a:fld>
            <a:endParaRPr lang="pt-BR" sz="320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527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40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21" y="1759898"/>
            <a:ext cx="8199438" cy="384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2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41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77" y="1759898"/>
            <a:ext cx="7829982" cy="375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26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42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07" y="1802750"/>
            <a:ext cx="7869052" cy="37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45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43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06" y="1884686"/>
            <a:ext cx="7512893" cy="36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0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44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26" y="1802750"/>
            <a:ext cx="7947876" cy="373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57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45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00" y="1884686"/>
            <a:ext cx="8063759" cy="374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46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60" y="1759898"/>
            <a:ext cx="7948099" cy="38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63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47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47" y="1759898"/>
            <a:ext cx="7708545" cy="377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83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48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86" y="1884686"/>
            <a:ext cx="7862125" cy="36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40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49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54" y="1802750"/>
            <a:ext cx="7987328" cy="37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9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Definição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2219" y="1699719"/>
            <a:ext cx="7209196" cy="42374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hipótese básica assumida no processo de busca é que o conjunto de dados, dentre o qual um determinado elemento deve ser procurado, possui tamanho fixo, ou seja, um vetor: </a:t>
            </a:r>
          </a:p>
          <a:p>
            <a:pPr marL="0" indent="0" algn="ctr">
              <a:buNone/>
            </a:pPr>
            <a:r>
              <a:rPr lang="pt-BR" sz="28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item a[N]; 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onde item representa uma estrutura de dados contendo um campo que atua como chave para a pesquisa e N é uma constante indicando o número de elementos.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770748" y="2665927"/>
            <a:ext cx="4060150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typedef</a:t>
            </a:r>
            <a:r>
              <a:rPr lang="pt-BR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struct</a:t>
            </a:r>
            <a:r>
              <a:rPr lang="pt-BR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</a:p>
          <a:p>
            <a:pPr algn="just"/>
            <a:r>
              <a:rPr lang="pt-BR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{ </a:t>
            </a:r>
          </a:p>
          <a:p>
            <a:pPr algn="just"/>
            <a:r>
              <a:rPr lang="pt-BR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int</a:t>
            </a:r>
            <a:r>
              <a:rPr lang="pt-BR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key</a:t>
            </a:r>
            <a:r>
              <a:rPr lang="pt-BR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// chave de busca ... </a:t>
            </a:r>
          </a:p>
          <a:p>
            <a:pPr algn="just"/>
            <a:r>
              <a:rPr lang="pt-BR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//demais campos da estrutura </a:t>
            </a:r>
          </a:p>
          <a:p>
            <a:pPr algn="just"/>
            <a:r>
              <a:rPr lang="pt-BR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} item;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7297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50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830" y="1802750"/>
            <a:ext cx="7942455" cy="372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26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51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62" y="1802750"/>
            <a:ext cx="7944297" cy="376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78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52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33" y="1759898"/>
            <a:ext cx="8245453" cy="38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05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53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62" y="1759898"/>
            <a:ext cx="8057197" cy="374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93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54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87" y="1759898"/>
            <a:ext cx="8221272" cy="38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12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81: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55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567" y="1592472"/>
            <a:ext cx="7367768" cy="44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05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Código: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56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65" y="847202"/>
            <a:ext cx="7318158" cy="52408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70" y="2539765"/>
            <a:ext cx="2677122" cy="13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20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Análise da Busca Linear com Sentinela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57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86307" y="1927538"/>
            <a:ext cx="11637652" cy="577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Em média são efetuadas </a:t>
            </a:r>
            <a:r>
              <a:rPr lang="pt-BR" sz="3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(N+1)/2 </a:t>
            </a:r>
            <a:r>
              <a:rPr lang="pt-BR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comparações para encontrar um elemento particular </a:t>
            </a:r>
            <a:r>
              <a:rPr lang="pt-BR" sz="3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  <a:r>
              <a:rPr lang="pt-BR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 vetor </a:t>
            </a:r>
            <a:r>
              <a:rPr lang="pt-BR" sz="3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</a:t>
            </a:r>
            <a:r>
              <a:rPr lang="pt-BR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 </a:t>
            </a:r>
            <a:r>
              <a:rPr lang="pt-BR" sz="3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pt-BR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elementos.</a:t>
            </a:r>
          </a:p>
          <a:p>
            <a:r>
              <a:rPr lang="pt-BR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 pior caso requere </a:t>
            </a:r>
            <a:r>
              <a:rPr lang="pt-BR" sz="32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N+1 </a:t>
            </a:r>
            <a:r>
              <a:rPr lang="pt-BR" sz="3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comparações</a:t>
            </a:r>
            <a:endParaRPr lang="pt-BR" sz="32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89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/>
          <a:p>
            <a:fld id="{70C436B5-711A-4DFD-B882-53FFFA955B18}" type="slidenum">
              <a:rPr lang="pt-BR" sz="32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/>
              <a:t>58</a:t>
            </a:fld>
            <a:endParaRPr lang="pt-BR" sz="320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62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2219" y="1699719"/>
            <a:ext cx="11201646" cy="423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Não é possível acelerar a busca sem que se disponha de maiores informações acerca do elemento a ser localizado.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Sabe-se que uma busca pode ser mais eficiente se os dados estiverem ordenados, ou seja:</a:t>
            </a:r>
          </a:p>
          <a:p>
            <a:pPr algn="just"/>
            <a:endParaRPr lang="pt-BR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 algn="ctr">
              <a:buNone/>
            </a:pPr>
            <a:r>
              <a:rPr lang="pt-BR" sz="28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a[0] &lt;= a[1] &lt;= … &lt;= a[N-1]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59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608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Objetivo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2218" y="1802750"/>
            <a:ext cx="11188768" cy="423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Objetivo da busca: 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dado </a:t>
            </a:r>
            <a:r>
              <a:rPr lang="pt-BR" sz="28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x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encontrar </a:t>
            </a:r>
            <a:r>
              <a:rPr lang="pt-BR" sz="28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a[i].</a:t>
            </a:r>
            <a:r>
              <a:rPr lang="pt-BR" sz="2800" b="1" dirty="0" err="1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key</a:t>
            </a:r>
            <a:r>
              <a:rPr lang="pt-BR" sz="28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== x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just"/>
            <a:endParaRPr lang="pt-BR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 índice </a:t>
            </a:r>
            <a:r>
              <a:rPr lang="pt-BR" sz="28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resultante permite acesso aos demais campos.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418" y="3326750"/>
            <a:ext cx="3247279" cy="324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121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 Convencional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402219" y="1699719"/>
                <a:ext cx="11201646" cy="42374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ideia principal é a de teste um elemento sorteado aleatoriamente, por exemplo, </a:t>
                </a:r>
                <a14:m>
                  <m:oMath xmlns:m="http://schemas.openxmlformats.org/officeDocument/2006/math"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28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comparando-o com o elemento de busca </a:t>
                </a:r>
                <a14:m>
                  <m:oMath xmlns:m="http://schemas.openxmlformats.org/officeDocument/2006/math"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 tal elemento for igual a </a:t>
                </a:r>
                <a14:m>
                  <m:oMath xmlns:m="http://schemas.openxmlformats.org/officeDocument/2006/math"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a busca termina.</a:t>
                </a: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 for menor que </a:t>
                </a:r>
                <a14:m>
                  <m:oMath xmlns:m="http://schemas.openxmlformats.org/officeDocument/2006/math"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conclui-se que todos os elementos com índices menores ou iguais a </a:t>
                </a:r>
                <a14:m>
                  <m:oMath xmlns:m="http://schemas.openxmlformats.org/officeDocument/2006/math"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BR" sz="28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podem ser eliminados dos próximos testes.</a:t>
                </a: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 for maior que </a:t>
                </a:r>
                <a14:m>
                  <m:oMath xmlns:m="http://schemas.openxmlformats.org/officeDocument/2006/math"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todos aqueles elementos com índices maiores ou iguais a </a:t>
                </a:r>
                <a14:m>
                  <m:oMath xmlns:m="http://schemas.openxmlformats.org/officeDocument/2006/math"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t-BR" sz="28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podem ser também eliminados da busca.</a:t>
                </a:r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19" y="1699719"/>
                <a:ext cx="11201646" cy="4237442"/>
              </a:xfrm>
              <a:prstGeom prst="rect">
                <a:avLst/>
              </a:prstGeom>
              <a:blipFill>
                <a:blip r:embed="rId3"/>
                <a:stretch>
                  <a:fillRect l="-707" t="-1583" r="-10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60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031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61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0E9569B-2B1C-4406-AD28-B58FB3BF8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218113"/>
              </p:ext>
            </p:extLst>
          </p:nvPr>
        </p:nvGraphicFramePr>
        <p:xfrm>
          <a:off x="527439" y="3327400"/>
          <a:ext cx="960582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582">
                  <a:extLst>
                    <a:ext uri="{9D8B030D-6E8A-4147-A177-3AD203B41FA5}">
                      <a16:colId xmlns:a16="http://schemas.microsoft.com/office/drawing/2014/main" val="1937127645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2520379322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049915904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364045258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2481695418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456244578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91811001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499835571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699535301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238424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506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3A4A962-BC22-4448-A028-32774BEA1997}"/>
                  </a:ext>
                </a:extLst>
              </p:cNvPr>
              <p:cNvSpPr txBox="1"/>
              <p:nvPr/>
            </p:nvSpPr>
            <p:spPr>
              <a:xfrm>
                <a:off x="492298" y="1853146"/>
                <a:ext cx="2415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𝐁𝐔𝐒𝐂𝐀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𝐃𝐄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3A4A962-BC22-4448-A028-32774BEA1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" y="1853146"/>
                <a:ext cx="2415148" cy="369332"/>
              </a:xfrm>
              <a:prstGeom prst="rect">
                <a:avLst/>
              </a:prstGeom>
              <a:blipFill>
                <a:blip r:embed="rId4"/>
                <a:stretch>
                  <a:fillRect l="-2778"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C8A4DD7-0885-40DB-A520-3EB4F1705456}"/>
                  </a:ext>
                </a:extLst>
              </p:cNvPr>
              <p:cNvSpPr txBox="1"/>
              <p:nvPr/>
            </p:nvSpPr>
            <p:spPr>
              <a:xfrm>
                <a:off x="492298" y="2222478"/>
                <a:ext cx="3804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𝐄𝐬𝐜𝐨𝐥𝐡𝐚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𝐚𝐥𝐞𝐚𝐭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𝐫𝐢𝐚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C8A4DD7-0885-40DB-A520-3EB4F170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" y="2222478"/>
                <a:ext cx="3804952" cy="369332"/>
              </a:xfrm>
              <a:prstGeom prst="rect">
                <a:avLst/>
              </a:prstGeom>
              <a:blipFill>
                <a:blip r:embed="rId5"/>
                <a:stretch>
                  <a:fillRect l="-962" r="-641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DBDD69-48DD-495F-9666-0104DF78E28A}"/>
                  </a:ext>
                </a:extLst>
              </p:cNvPr>
              <p:cNvSpPr txBox="1"/>
              <p:nvPr/>
            </p:nvSpPr>
            <p:spPr>
              <a:xfrm>
                <a:off x="913519" y="4121477"/>
                <a:ext cx="328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DBDD69-48DD-495F-9666-0104DF78E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19" y="4121477"/>
                <a:ext cx="328616" cy="369332"/>
              </a:xfrm>
              <a:prstGeom prst="rect">
                <a:avLst/>
              </a:prstGeom>
              <a:blipFill>
                <a:blip r:embed="rId6"/>
                <a:stretch>
                  <a:fillRect l="-20370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CD422CF-890A-42C4-8A4F-63FE2351FD4D}"/>
                  </a:ext>
                </a:extLst>
              </p:cNvPr>
              <p:cNvSpPr txBox="1"/>
              <p:nvPr/>
            </p:nvSpPr>
            <p:spPr>
              <a:xfrm>
                <a:off x="1848239" y="4121477"/>
                <a:ext cx="315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CD422CF-890A-42C4-8A4F-63FE2351F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239" y="4121477"/>
                <a:ext cx="315792" cy="369332"/>
              </a:xfrm>
              <a:prstGeom prst="rect">
                <a:avLst/>
              </a:prstGeom>
              <a:blipFill>
                <a:blip r:embed="rId7"/>
                <a:stretch>
                  <a:fillRect l="-23077" r="-1923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40C25DA-7EB5-41A0-9120-B3DA6474223A}"/>
                  </a:ext>
                </a:extLst>
              </p:cNvPr>
              <p:cNvSpPr txBox="1"/>
              <p:nvPr/>
            </p:nvSpPr>
            <p:spPr>
              <a:xfrm>
                <a:off x="2782959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40C25DA-7EB5-41A0-9120-B3DA64742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59" y="4135086"/>
                <a:ext cx="221214" cy="369332"/>
              </a:xfrm>
              <a:prstGeom prst="rect">
                <a:avLst/>
              </a:prstGeom>
              <a:blipFill>
                <a:blip r:embed="rId8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8CB7A92-1FE3-4BF8-959C-768C1F5C7F1B}"/>
                  </a:ext>
                </a:extLst>
              </p:cNvPr>
              <p:cNvSpPr txBox="1"/>
              <p:nvPr/>
            </p:nvSpPr>
            <p:spPr>
              <a:xfrm>
                <a:off x="3704856" y="4124981"/>
                <a:ext cx="2212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8CB7A92-1FE3-4BF8-959C-768C1F5C7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856" y="4124981"/>
                <a:ext cx="221213" cy="369332"/>
              </a:xfrm>
              <a:prstGeom prst="rect">
                <a:avLst/>
              </a:prstGeom>
              <a:blipFill>
                <a:blip r:embed="rId9"/>
                <a:stretch>
                  <a:fillRect l="-50000" r="-30556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1DA3191-EA3E-40AA-80FC-7B5E9A74ACC6}"/>
                  </a:ext>
                </a:extLst>
              </p:cNvPr>
              <p:cNvSpPr txBox="1"/>
              <p:nvPr/>
            </p:nvSpPr>
            <p:spPr>
              <a:xfrm>
                <a:off x="4733679" y="4135086"/>
                <a:ext cx="328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1DA3191-EA3E-40AA-80FC-7B5E9A74A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679" y="4135086"/>
                <a:ext cx="328616" cy="369332"/>
              </a:xfrm>
              <a:prstGeom prst="rect">
                <a:avLst/>
              </a:prstGeom>
              <a:blipFill>
                <a:blip r:embed="rId10"/>
                <a:stretch>
                  <a:fillRect l="-20755" r="-1887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9223AB5-01BB-4C58-8E95-E93E050BB687}"/>
                  </a:ext>
                </a:extLst>
              </p:cNvPr>
              <p:cNvSpPr txBox="1"/>
              <p:nvPr/>
            </p:nvSpPr>
            <p:spPr>
              <a:xfrm>
                <a:off x="5759298" y="4121477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9223AB5-01BB-4C58-8E95-E93E050BB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98" y="4121477"/>
                <a:ext cx="221214" cy="369332"/>
              </a:xfrm>
              <a:prstGeom prst="rect">
                <a:avLst/>
              </a:prstGeom>
              <a:blipFill>
                <a:blip r:embed="rId11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28093A3-D5F9-4652-92B7-19C33E08ABBB}"/>
                  </a:ext>
                </a:extLst>
              </p:cNvPr>
              <p:cNvSpPr txBox="1"/>
              <p:nvPr/>
            </p:nvSpPr>
            <p:spPr>
              <a:xfrm>
                <a:off x="6684559" y="4121477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28093A3-D5F9-4652-92B7-19C33E08A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59" y="4121477"/>
                <a:ext cx="221214" cy="369332"/>
              </a:xfrm>
              <a:prstGeom prst="rect">
                <a:avLst/>
              </a:prstGeom>
              <a:blipFill>
                <a:blip r:embed="rId12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272D14F-EC58-4DE2-B2C5-A2AF6ECA4087}"/>
                  </a:ext>
                </a:extLst>
              </p:cNvPr>
              <p:cNvSpPr txBox="1"/>
              <p:nvPr/>
            </p:nvSpPr>
            <p:spPr>
              <a:xfrm>
                <a:off x="7703134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272D14F-EC58-4DE2-B2C5-A2AF6ECA4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134" y="4135086"/>
                <a:ext cx="221214" cy="369332"/>
              </a:xfrm>
              <a:prstGeom prst="rect">
                <a:avLst/>
              </a:prstGeom>
              <a:blipFill>
                <a:blip r:embed="rId13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34FCFC2-CD03-4F94-86A0-8A842D25A5E9}"/>
                  </a:ext>
                </a:extLst>
              </p:cNvPr>
              <p:cNvSpPr txBox="1"/>
              <p:nvPr/>
            </p:nvSpPr>
            <p:spPr>
              <a:xfrm>
                <a:off x="8611102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34FCFC2-CD03-4F94-86A0-8A842D25A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102" y="4135086"/>
                <a:ext cx="221214" cy="369332"/>
              </a:xfrm>
              <a:prstGeom prst="rect">
                <a:avLst/>
              </a:prstGeom>
              <a:blipFill>
                <a:blip r:embed="rId14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12601AE-988B-4436-9436-CA94772636B8}"/>
                  </a:ext>
                </a:extLst>
              </p:cNvPr>
              <p:cNvSpPr txBox="1"/>
              <p:nvPr/>
            </p:nvSpPr>
            <p:spPr>
              <a:xfrm>
                <a:off x="9579609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12601AE-988B-4436-9436-CA947726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09" y="4135086"/>
                <a:ext cx="221214" cy="369332"/>
              </a:xfrm>
              <a:prstGeom prst="rect">
                <a:avLst/>
              </a:prstGeom>
              <a:blipFill>
                <a:blip r:embed="rId15"/>
                <a:stretch>
                  <a:fillRect l="-81081" t="-24590" r="-51351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31BFE45-CC24-4CE3-9FDE-23AC00030E8F}"/>
              </a:ext>
            </a:extLst>
          </p:cNvPr>
          <p:cNvSpPr/>
          <p:nvPr/>
        </p:nvSpPr>
        <p:spPr>
          <a:xfrm>
            <a:off x="9174480" y="3327400"/>
            <a:ext cx="958779" cy="5791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101F354-7BC5-4A69-957A-D2B8AA5E51FE}"/>
                  </a:ext>
                </a:extLst>
              </p:cNvPr>
              <p:cNvSpPr txBox="1"/>
              <p:nvPr/>
            </p:nvSpPr>
            <p:spPr>
              <a:xfrm>
                <a:off x="492298" y="2729502"/>
                <a:ext cx="5606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𝐚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𝑬𝒔𝒕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á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𝒆𝒏𝒕𝒓𝒆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101F354-7BC5-4A69-957A-D2B8AA5E5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" y="2729502"/>
                <a:ext cx="5606214" cy="369332"/>
              </a:xfrm>
              <a:prstGeom prst="rect">
                <a:avLst/>
              </a:prstGeom>
              <a:blipFill>
                <a:blip r:embed="rId16"/>
                <a:stretch>
                  <a:fillRect l="-326" r="-1632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171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62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0E9569B-2B1C-4406-AD28-B58FB3BF8C8C}"/>
              </a:ext>
            </a:extLst>
          </p:cNvPr>
          <p:cNvGraphicFramePr>
            <a:graphicFrameLocks noGrp="1"/>
          </p:cNvGraphicFramePr>
          <p:nvPr/>
        </p:nvGraphicFramePr>
        <p:xfrm>
          <a:off x="527439" y="3327400"/>
          <a:ext cx="960582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582">
                  <a:extLst>
                    <a:ext uri="{9D8B030D-6E8A-4147-A177-3AD203B41FA5}">
                      <a16:colId xmlns:a16="http://schemas.microsoft.com/office/drawing/2014/main" val="1937127645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2520379322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049915904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364045258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2481695418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456244578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91811001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499835571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699535301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238424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506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3A4A962-BC22-4448-A028-32774BEA1997}"/>
                  </a:ext>
                </a:extLst>
              </p:cNvPr>
              <p:cNvSpPr txBox="1"/>
              <p:nvPr/>
            </p:nvSpPr>
            <p:spPr>
              <a:xfrm>
                <a:off x="492298" y="1853146"/>
                <a:ext cx="2415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𝐁𝐔𝐒𝐂𝐀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𝐃𝐄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3A4A962-BC22-4448-A028-32774BEA1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" y="1853146"/>
                <a:ext cx="2415148" cy="369332"/>
              </a:xfrm>
              <a:prstGeom prst="rect">
                <a:avLst/>
              </a:prstGeom>
              <a:blipFill>
                <a:blip r:embed="rId4"/>
                <a:stretch>
                  <a:fillRect l="-2778"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C8A4DD7-0885-40DB-A520-3EB4F1705456}"/>
                  </a:ext>
                </a:extLst>
              </p:cNvPr>
              <p:cNvSpPr txBox="1"/>
              <p:nvPr/>
            </p:nvSpPr>
            <p:spPr>
              <a:xfrm>
                <a:off x="492298" y="2222478"/>
                <a:ext cx="3804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𝐄𝐬𝐜𝐨𝐥𝐡𝐚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𝐚𝐥𝐞𝐚𝐭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𝐫𝐢𝐚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C8A4DD7-0885-40DB-A520-3EB4F170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" y="2222478"/>
                <a:ext cx="3804952" cy="369332"/>
              </a:xfrm>
              <a:prstGeom prst="rect">
                <a:avLst/>
              </a:prstGeom>
              <a:blipFill>
                <a:blip r:embed="rId5"/>
                <a:stretch>
                  <a:fillRect l="-962" r="-641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DBDD69-48DD-495F-9666-0104DF78E28A}"/>
                  </a:ext>
                </a:extLst>
              </p:cNvPr>
              <p:cNvSpPr txBox="1"/>
              <p:nvPr/>
            </p:nvSpPr>
            <p:spPr>
              <a:xfrm>
                <a:off x="913519" y="4121477"/>
                <a:ext cx="328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DBDD69-48DD-495F-9666-0104DF78E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19" y="4121477"/>
                <a:ext cx="328616" cy="369332"/>
              </a:xfrm>
              <a:prstGeom prst="rect">
                <a:avLst/>
              </a:prstGeom>
              <a:blipFill>
                <a:blip r:embed="rId6"/>
                <a:stretch>
                  <a:fillRect l="-20370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CD422CF-890A-42C4-8A4F-63FE2351FD4D}"/>
                  </a:ext>
                </a:extLst>
              </p:cNvPr>
              <p:cNvSpPr txBox="1"/>
              <p:nvPr/>
            </p:nvSpPr>
            <p:spPr>
              <a:xfrm>
                <a:off x="1848239" y="4121477"/>
                <a:ext cx="315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CD422CF-890A-42C4-8A4F-63FE2351F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239" y="4121477"/>
                <a:ext cx="315792" cy="369332"/>
              </a:xfrm>
              <a:prstGeom prst="rect">
                <a:avLst/>
              </a:prstGeom>
              <a:blipFill>
                <a:blip r:embed="rId7"/>
                <a:stretch>
                  <a:fillRect l="-23077" r="-1923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40C25DA-7EB5-41A0-9120-B3DA6474223A}"/>
                  </a:ext>
                </a:extLst>
              </p:cNvPr>
              <p:cNvSpPr txBox="1"/>
              <p:nvPr/>
            </p:nvSpPr>
            <p:spPr>
              <a:xfrm>
                <a:off x="2782959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40C25DA-7EB5-41A0-9120-B3DA64742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59" y="4135086"/>
                <a:ext cx="221214" cy="369332"/>
              </a:xfrm>
              <a:prstGeom prst="rect">
                <a:avLst/>
              </a:prstGeom>
              <a:blipFill>
                <a:blip r:embed="rId8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8CB7A92-1FE3-4BF8-959C-768C1F5C7F1B}"/>
                  </a:ext>
                </a:extLst>
              </p:cNvPr>
              <p:cNvSpPr txBox="1"/>
              <p:nvPr/>
            </p:nvSpPr>
            <p:spPr>
              <a:xfrm>
                <a:off x="3704856" y="4124981"/>
                <a:ext cx="2212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8CB7A92-1FE3-4BF8-959C-768C1F5C7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856" y="4124981"/>
                <a:ext cx="221213" cy="369332"/>
              </a:xfrm>
              <a:prstGeom prst="rect">
                <a:avLst/>
              </a:prstGeom>
              <a:blipFill>
                <a:blip r:embed="rId9"/>
                <a:stretch>
                  <a:fillRect l="-50000" r="-30556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1DA3191-EA3E-40AA-80FC-7B5E9A74ACC6}"/>
                  </a:ext>
                </a:extLst>
              </p:cNvPr>
              <p:cNvSpPr txBox="1"/>
              <p:nvPr/>
            </p:nvSpPr>
            <p:spPr>
              <a:xfrm>
                <a:off x="4733679" y="4135086"/>
                <a:ext cx="328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1DA3191-EA3E-40AA-80FC-7B5E9A74A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679" y="4135086"/>
                <a:ext cx="328616" cy="369332"/>
              </a:xfrm>
              <a:prstGeom prst="rect">
                <a:avLst/>
              </a:prstGeom>
              <a:blipFill>
                <a:blip r:embed="rId10"/>
                <a:stretch>
                  <a:fillRect l="-20755" r="-1887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9223AB5-01BB-4C58-8E95-E93E050BB687}"/>
                  </a:ext>
                </a:extLst>
              </p:cNvPr>
              <p:cNvSpPr txBox="1"/>
              <p:nvPr/>
            </p:nvSpPr>
            <p:spPr>
              <a:xfrm>
                <a:off x="5759298" y="4121477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9223AB5-01BB-4C58-8E95-E93E050BB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98" y="4121477"/>
                <a:ext cx="221214" cy="369332"/>
              </a:xfrm>
              <a:prstGeom prst="rect">
                <a:avLst/>
              </a:prstGeom>
              <a:blipFill>
                <a:blip r:embed="rId11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28093A3-D5F9-4652-92B7-19C33E08ABBB}"/>
                  </a:ext>
                </a:extLst>
              </p:cNvPr>
              <p:cNvSpPr txBox="1"/>
              <p:nvPr/>
            </p:nvSpPr>
            <p:spPr>
              <a:xfrm>
                <a:off x="6684559" y="4121477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28093A3-D5F9-4652-92B7-19C33E08A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59" y="4121477"/>
                <a:ext cx="221214" cy="369332"/>
              </a:xfrm>
              <a:prstGeom prst="rect">
                <a:avLst/>
              </a:prstGeom>
              <a:blipFill>
                <a:blip r:embed="rId12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272D14F-EC58-4DE2-B2C5-A2AF6ECA4087}"/>
                  </a:ext>
                </a:extLst>
              </p:cNvPr>
              <p:cNvSpPr txBox="1"/>
              <p:nvPr/>
            </p:nvSpPr>
            <p:spPr>
              <a:xfrm>
                <a:off x="7703134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272D14F-EC58-4DE2-B2C5-A2AF6ECA4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134" y="4135086"/>
                <a:ext cx="221214" cy="369332"/>
              </a:xfrm>
              <a:prstGeom prst="rect">
                <a:avLst/>
              </a:prstGeom>
              <a:blipFill>
                <a:blip r:embed="rId13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34FCFC2-CD03-4F94-86A0-8A842D25A5E9}"/>
                  </a:ext>
                </a:extLst>
              </p:cNvPr>
              <p:cNvSpPr txBox="1"/>
              <p:nvPr/>
            </p:nvSpPr>
            <p:spPr>
              <a:xfrm>
                <a:off x="8611102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34FCFC2-CD03-4F94-86A0-8A842D25A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102" y="4135086"/>
                <a:ext cx="221214" cy="369332"/>
              </a:xfrm>
              <a:prstGeom prst="rect">
                <a:avLst/>
              </a:prstGeom>
              <a:blipFill>
                <a:blip r:embed="rId14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12601AE-988B-4436-9436-CA94772636B8}"/>
                  </a:ext>
                </a:extLst>
              </p:cNvPr>
              <p:cNvSpPr txBox="1"/>
              <p:nvPr/>
            </p:nvSpPr>
            <p:spPr>
              <a:xfrm>
                <a:off x="9579609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12601AE-988B-4436-9436-CA947726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09" y="4135086"/>
                <a:ext cx="221214" cy="369332"/>
              </a:xfrm>
              <a:prstGeom prst="rect">
                <a:avLst/>
              </a:prstGeom>
              <a:blipFill>
                <a:blip r:embed="rId15"/>
                <a:stretch>
                  <a:fillRect l="-81081" t="-24590" r="-51351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31BFE45-CC24-4CE3-9FDE-23AC00030E8F}"/>
              </a:ext>
            </a:extLst>
          </p:cNvPr>
          <p:cNvSpPr/>
          <p:nvPr/>
        </p:nvSpPr>
        <p:spPr>
          <a:xfrm>
            <a:off x="4371570" y="3327400"/>
            <a:ext cx="958779" cy="5791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101F354-7BC5-4A69-957A-D2B8AA5E51FE}"/>
                  </a:ext>
                </a:extLst>
              </p:cNvPr>
              <p:cNvSpPr txBox="1"/>
              <p:nvPr/>
            </p:nvSpPr>
            <p:spPr>
              <a:xfrm>
                <a:off x="492298" y="2729502"/>
                <a:ext cx="56062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𝐚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𝑬𝒔𝒕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á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𝒆𝒏𝒕𝒓𝒆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101F354-7BC5-4A69-957A-D2B8AA5E5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" y="2729502"/>
                <a:ext cx="5606215" cy="369332"/>
              </a:xfrm>
              <a:prstGeom prst="rect">
                <a:avLst/>
              </a:prstGeom>
              <a:blipFill>
                <a:blip r:embed="rId16"/>
                <a:stretch>
                  <a:fillRect l="-326" r="-1632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428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63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D0E9569B-2B1C-4406-AD28-B58FB3BF8C8C}"/>
              </a:ext>
            </a:extLst>
          </p:cNvPr>
          <p:cNvGraphicFramePr>
            <a:graphicFrameLocks noGrp="1"/>
          </p:cNvGraphicFramePr>
          <p:nvPr/>
        </p:nvGraphicFramePr>
        <p:xfrm>
          <a:off x="527439" y="3327400"/>
          <a:ext cx="960582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582">
                  <a:extLst>
                    <a:ext uri="{9D8B030D-6E8A-4147-A177-3AD203B41FA5}">
                      <a16:colId xmlns:a16="http://schemas.microsoft.com/office/drawing/2014/main" val="1937127645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2520379322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049915904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364045258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2481695418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3456244578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91811001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499835571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699535301"/>
                    </a:ext>
                  </a:extLst>
                </a:gridCol>
                <a:gridCol w="960582">
                  <a:extLst>
                    <a:ext uri="{9D8B030D-6E8A-4147-A177-3AD203B41FA5}">
                      <a16:colId xmlns:a16="http://schemas.microsoft.com/office/drawing/2014/main" val="2384242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50655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3A4A962-BC22-4448-A028-32774BEA1997}"/>
                  </a:ext>
                </a:extLst>
              </p:cNvPr>
              <p:cNvSpPr txBox="1"/>
              <p:nvPr/>
            </p:nvSpPr>
            <p:spPr>
              <a:xfrm>
                <a:off x="492298" y="1853146"/>
                <a:ext cx="24151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𝐁𝐔𝐒𝐂𝐀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𝐃𝐄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3A4A962-BC22-4448-A028-32774BEA1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" y="1853146"/>
                <a:ext cx="2415148" cy="369332"/>
              </a:xfrm>
              <a:prstGeom prst="rect">
                <a:avLst/>
              </a:prstGeom>
              <a:blipFill>
                <a:blip r:embed="rId4"/>
                <a:stretch>
                  <a:fillRect l="-2778"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C8A4DD7-0885-40DB-A520-3EB4F1705456}"/>
                  </a:ext>
                </a:extLst>
              </p:cNvPr>
              <p:cNvSpPr txBox="1"/>
              <p:nvPr/>
            </p:nvSpPr>
            <p:spPr>
              <a:xfrm>
                <a:off x="492298" y="2222478"/>
                <a:ext cx="3804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𝐄𝐬𝐜𝐨𝐥𝐡𝐚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𝐚𝐥𝐞𝐚𝐭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𝐫𝐢𝐚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C8A4DD7-0885-40DB-A520-3EB4F170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" y="2222478"/>
                <a:ext cx="3804952" cy="369332"/>
              </a:xfrm>
              <a:prstGeom prst="rect">
                <a:avLst/>
              </a:prstGeom>
              <a:blipFill>
                <a:blip r:embed="rId5"/>
                <a:stretch>
                  <a:fillRect l="-962" r="-641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DBDD69-48DD-495F-9666-0104DF78E28A}"/>
                  </a:ext>
                </a:extLst>
              </p:cNvPr>
              <p:cNvSpPr txBox="1"/>
              <p:nvPr/>
            </p:nvSpPr>
            <p:spPr>
              <a:xfrm>
                <a:off x="913519" y="4121477"/>
                <a:ext cx="328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DBDD69-48DD-495F-9666-0104DF78E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19" y="4121477"/>
                <a:ext cx="328616" cy="369332"/>
              </a:xfrm>
              <a:prstGeom prst="rect">
                <a:avLst/>
              </a:prstGeom>
              <a:blipFill>
                <a:blip r:embed="rId6"/>
                <a:stretch>
                  <a:fillRect l="-20370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CD422CF-890A-42C4-8A4F-63FE2351FD4D}"/>
                  </a:ext>
                </a:extLst>
              </p:cNvPr>
              <p:cNvSpPr txBox="1"/>
              <p:nvPr/>
            </p:nvSpPr>
            <p:spPr>
              <a:xfrm>
                <a:off x="1848239" y="4121477"/>
                <a:ext cx="3157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CD422CF-890A-42C4-8A4F-63FE2351F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239" y="4121477"/>
                <a:ext cx="315792" cy="369332"/>
              </a:xfrm>
              <a:prstGeom prst="rect">
                <a:avLst/>
              </a:prstGeom>
              <a:blipFill>
                <a:blip r:embed="rId7"/>
                <a:stretch>
                  <a:fillRect l="-23077" r="-1923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40C25DA-7EB5-41A0-9120-B3DA6474223A}"/>
                  </a:ext>
                </a:extLst>
              </p:cNvPr>
              <p:cNvSpPr txBox="1"/>
              <p:nvPr/>
            </p:nvSpPr>
            <p:spPr>
              <a:xfrm>
                <a:off x="2782959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40C25DA-7EB5-41A0-9120-B3DA64742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59" y="4135086"/>
                <a:ext cx="221214" cy="369332"/>
              </a:xfrm>
              <a:prstGeom prst="rect">
                <a:avLst/>
              </a:prstGeom>
              <a:blipFill>
                <a:blip r:embed="rId8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8CB7A92-1FE3-4BF8-959C-768C1F5C7F1B}"/>
                  </a:ext>
                </a:extLst>
              </p:cNvPr>
              <p:cNvSpPr txBox="1"/>
              <p:nvPr/>
            </p:nvSpPr>
            <p:spPr>
              <a:xfrm>
                <a:off x="3704856" y="4124981"/>
                <a:ext cx="2212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8CB7A92-1FE3-4BF8-959C-768C1F5C7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856" y="4124981"/>
                <a:ext cx="221213" cy="369332"/>
              </a:xfrm>
              <a:prstGeom prst="rect">
                <a:avLst/>
              </a:prstGeom>
              <a:blipFill>
                <a:blip r:embed="rId9"/>
                <a:stretch>
                  <a:fillRect l="-50000" r="-30556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1DA3191-EA3E-40AA-80FC-7B5E9A74ACC6}"/>
                  </a:ext>
                </a:extLst>
              </p:cNvPr>
              <p:cNvSpPr txBox="1"/>
              <p:nvPr/>
            </p:nvSpPr>
            <p:spPr>
              <a:xfrm>
                <a:off x="4733679" y="4135086"/>
                <a:ext cx="328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1DA3191-EA3E-40AA-80FC-7B5E9A74A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679" y="4135086"/>
                <a:ext cx="328616" cy="369332"/>
              </a:xfrm>
              <a:prstGeom prst="rect">
                <a:avLst/>
              </a:prstGeom>
              <a:blipFill>
                <a:blip r:embed="rId10"/>
                <a:stretch>
                  <a:fillRect l="-20755" r="-1887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9223AB5-01BB-4C58-8E95-E93E050BB687}"/>
                  </a:ext>
                </a:extLst>
              </p:cNvPr>
              <p:cNvSpPr txBox="1"/>
              <p:nvPr/>
            </p:nvSpPr>
            <p:spPr>
              <a:xfrm>
                <a:off x="5759298" y="4121477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9223AB5-01BB-4C58-8E95-E93E050BB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298" y="4121477"/>
                <a:ext cx="221214" cy="369332"/>
              </a:xfrm>
              <a:prstGeom prst="rect">
                <a:avLst/>
              </a:prstGeom>
              <a:blipFill>
                <a:blip r:embed="rId11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28093A3-D5F9-4652-92B7-19C33E08ABBB}"/>
                  </a:ext>
                </a:extLst>
              </p:cNvPr>
              <p:cNvSpPr txBox="1"/>
              <p:nvPr/>
            </p:nvSpPr>
            <p:spPr>
              <a:xfrm>
                <a:off x="6684559" y="4121477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28093A3-D5F9-4652-92B7-19C33E08A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559" y="4121477"/>
                <a:ext cx="221214" cy="369332"/>
              </a:xfrm>
              <a:prstGeom prst="rect">
                <a:avLst/>
              </a:prstGeom>
              <a:blipFill>
                <a:blip r:embed="rId12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272D14F-EC58-4DE2-B2C5-A2AF6ECA4087}"/>
                  </a:ext>
                </a:extLst>
              </p:cNvPr>
              <p:cNvSpPr txBox="1"/>
              <p:nvPr/>
            </p:nvSpPr>
            <p:spPr>
              <a:xfrm>
                <a:off x="7703134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272D14F-EC58-4DE2-B2C5-A2AF6ECA4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134" y="4135086"/>
                <a:ext cx="221214" cy="369332"/>
              </a:xfrm>
              <a:prstGeom prst="rect">
                <a:avLst/>
              </a:prstGeom>
              <a:blipFill>
                <a:blip r:embed="rId13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34FCFC2-CD03-4F94-86A0-8A842D25A5E9}"/>
                  </a:ext>
                </a:extLst>
              </p:cNvPr>
              <p:cNvSpPr txBox="1"/>
              <p:nvPr/>
            </p:nvSpPr>
            <p:spPr>
              <a:xfrm>
                <a:off x="8611102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34FCFC2-CD03-4F94-86A0-8A842D25A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102" y="4135086"/>
                <a:ext cx="221214" cy="369332"/>
              </a:xfrm>
              <a:prstGeom prst="rect">
                <a:avLst/>
              </a:prstGeom>
              <a:blipFill>
                <a:blip r:embed="rId14"/>
                <a:stretch>
                  <a:fillRect l="-86111" t="-24590" r="-52778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12601AE-988B-4436-9436-CA94772636B8}"/>
                  </a:ext>
                </a:extLst>
              </p:cNvPr>
              <p:cNvSpPr txBox="1"/>
              <p:nvPr/>
            </p:nvSpPr>
            <p:spPr>
              <a:xfrm>
                <a:off x="9579609" y="4135086"/>
                <a:ext cx="2212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14:m>
                  <m:oMath xmlns:m="http://schemas.openxmlformats.org/officeDocument/2006/math">
                    <m:r>
                      <a:rPr lang="pt-BR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12601AE-988B-4436-9436-CA947726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09" y="4135086"/>
                <a:ext cx="221214" cy="369332"/>
              </a:xfrm>
              <a:prstGeom prst="rect">
                <a:avLst/>
              </a:prstGeom>
              <a:blipFill>
                <a:blip r:embed="rId15"/>
                <a:stretch>
                  <a:fillRect l="-81081" t="-24590" r="-51351" b="-491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31BFE45-CC24-4CE3-9FDE-23AC00030E8F}"/>
              </a:ext>
            </a:extLst>
          </p:cNvPr>
          <p:cNvSpPr/>
          <p:nvPr/>
        </p:nvSpPr>
        <p:spPr>
          <a:xfrm>
            <a:off x="3426359" y="3332535"/>
            <a:ext cx="958779" cy="57912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101F354-7BC5-4A69-957A-D2B8AA5E51FE}"/>
                  </a:ext>
                </a:extLst>
              </p:cNvPr>
              <p:cNvSpPr txBox="1"/>
              <p:nvPr/>
            </p:nvSpPr>
            <p:spPr>
              <a:xfrm>
                <a:off x="492298" y="2729502"/>
                <a:ext cx="41699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𝐚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1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𝑬𝒏𝒄𝒐𝒏𝒕𝒓𝒐𝒖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101F354-7BC5-4A69-957A-D2B8AA5E5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8" y="2729502"/>
                <a:ext cx="4169924" cy="369332"/>
              </a:xfrm>
              <a:prstGeom prst="rect">
                <a:avLst/>
              </a:prstGeom>
              <a:blipFill>
                <a:blip r:embed="rId16"/>
                <a:stretch>
                  <a:fillRect l="-731" r="-117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349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64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822" y="1514893"/>
            <a:ext cx="7071568" cy="456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71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65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01" y="1802750"/>
            <a:ext cx="6898889" cy="40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05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66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01" y="1802750"/>
            <a:ext cx="6898889" cy="40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1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402218" y="446390"/>
                <a:ext cx="10300390" cy="1356360"/>
              </a:xfrm>
            </p:spPr>
            <p:txBody>
              <a:bodyPr/>
              <a:lstStyle/>
              <a:p>
                <a:r>
                  <a:rPr lang="pt-BR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Escolha de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endParaRPr lang="pt-BR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02218" y="446390"/>
                <a:ext cx="10300390" cy="1356360"/>
              </a:xfrm>
              <a:blipFill>
                <a:blip r:embed="rId3"/>
                <a:stretch>
                  <a:fillRect l="-2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2218" y="1802750"/>
            <a:ext cx="11201646" cy="433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escolha de </a:t>
            </a:r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aparenta arbitrária, ou seja, parece que o algoritmo funciona independentemente dele;</a:t>
            </a:r>
          </a:p>
          <a:p>
            <a:pPr algn="just"/>
            <a:endParaRPr lang="pt-BR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 verdade o valor desta variável influencia na eficiência do algoritmo;</a:t>
            </a:r>
          </a:p>
          <a:p>
            <a:pPr algn="just"/>
            <a:endParaRPr lang="pt-BR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meta é eliminar o maior número possível de elementos em futuras buscas;</a:t>
            </a:r>
          </a:p>
          <a:p>
            <a:pPr algn="just"/>
            <a:endParaRPr lang="pt-BR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solução ótima é escolher a mediana dos elementos, porque ela elimina, em qualquer caso, metade dos elementos do vetor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67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32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68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50" y="1332054"/>
            <a:ext cx="7262953" cy="45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092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 Rápida</a:t>
            </a: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2218" y="1802750"/>
            <a:ext cx="11387564" cy="828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eficiência pode ser ligeiramente melhorada através da permutação entre as duas cláusulas de comparação.</a:t>
            </a:r>
          </a:p>
          <a:p>
            <a:pPr algn="just"/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condição de igualdade deve ser testada em segundo lugar, porque o sucesso ocorre apenas uma vez em todo o  processo.</a:t>
            </a:r>
          </a:p>
          <a:p>
            <a:pPr algn="just"/>
            <a:endParaRPr lang="pt-BR" sz="2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69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A0A56B9-5CEE-42BF-9A31-86030A1C1B0D}"/>
                  </a:ext>
                </a:extLst>
              </p:cNvPr>
              <p:cNvSpPr txBox="1"/>
              <p:nvPr/>
            </p:nvSpPr>
            <p:spPr>
              <a:xfrm>
                <a:off x="581890" y="3731261"/>
                <a:ext cx="3943452" cy="268355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== 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𝑆𝐸𝑁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Ã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B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&lt;=  </m:t>
                      </m:r>
                      <m:r>
                        <a:rPr lang="pt-B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𝑆𝐸𝑁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A0A56B9-5CEE-42BF-9A31-86030A1C1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0" y="3731261"/>
                <a:ext cx="3943452" cy="2683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81A0E01-997C-4B06-B37A-67C74B7341CB}"/>
                  </a:ext>
                </a:extLst>
              </p:cNvPr>
              <p:cNvSpPr txBox="1"/>
              <p:nvPr/>
            </p:nvSpPr>
            <p:spPr>
              <a:xfrm>
                <a:off x="7424409" y="3948307"/>
                <a:ext cx="4179455" cy="224946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</m:t>
                      </m:r>
                      <m:r>
                        <a:rPr lang="pt-B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pt-B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B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&lt;=  </m:t>
                      </m:r>
                      <m:r>
                        <a:rPr lang="pt-B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𝑆𝐸𝑁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pt-BR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81A0E01-997C-4B06-B37A-67C74B734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409" y="3948307"/>
                <a:ext cx="4179455" cy="22494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5282C3E-0275-4D21-B9B5-5310D4BF5DDE}"/>
              </a:ext>
            </a:extLst>
          </p:cNvPr>
          <p:cNvSpPr/>
          <p:nvPr/>
        </p:nvSpPr>
        <p:spPr>
          <a:xfrm>
            <a:off x="5250872" y="4110037"/>
            <a:ext cx="1764145" cy="199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43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Metodologia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2218" y="1875474"/>
            <a:ext cx="11304678" cy="577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Para estudo, vamos admitir que o tipo item seja composto apenas do campo chave, ou seja, o dado é a própria chave. </a:t>
            </a:r>
          </a:p>
          <a:p>
            <a:pPr algn="just"/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Além disso, para facilitar o estudo ainda mais, a chave de busca será um inteiro, ou seja, o vetor a será declarado como:</a:t>
            </a:r>
          </a:p>
          <a:p>
            <a:pPr marL="0" indent="0" algn="ctr">
              <a:buNone/>
            </a:pPr>
            <a:r>
              <a:rPr lang="pt-BR" sz="2400" b="1" dirty="0" err="1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int</a:t>
            </a:r>
            <a:r>
              <a:rPr lang="pt-BR" sz="24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a[N]; </a:t>
            </a:r>
          </a:p>
          <a:p>
            <a:pPr algn="just"/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Lembrando que </a:t>
            </a:r>
            <a:r>
              <a:rPr lang="pt-BR" sz="24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</a:t>
            </a:r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é uma constante que indica o número de elementos do vetor </a:t>
            </a:r>
          </a:p>
          <a:p>
            <a:pPr algn="just"/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Assim, objetivo da busca se resume a dado </a:t>
            </a:r>
            <a:r>
              <a:rPr lang="pt-BR" sz="24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x</a:t>
            </a:r>
            <a:r>
              <a:rPr lang="pt-BR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encontrar </a:t>
            </a:r>
            <a:r>
              <a:rPr lang="pt-BR" sz="2400" b="1" dirty="0">
                <a:solidFill>
                  <a:schemeClr val="tx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a[i] == x</a:t>
            </a:r>
          </a:p>
        </p:txBody>
      </p:sp>
    </p:spTree>
    <p:extLst>
      <p:ext uri="{BB962C8B-B14F-4D97-AF65-F5344CB8AC3E}">
        <p14:creationId xmlns:p14="http://schemas.microsoft.com/office/powerpoint/2010/main" val="2353716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Binária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70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50" y="1535737"/>
            <a:ext cx="7510373" cy="4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624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71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89" y="2095630"/>
            <a:ext cx="6858728" cy="357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168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72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309" y="1802750"/>
            <a:ext cx="6698297" cy="38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899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73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11" y="1802750"/>
            <a:ext cx="6168597" cy="38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96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74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45" y="1802750"/>
            <a:ext cx="6411663" cy="402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76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75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83" y="1802750"/>
            <a:ext cx="6982356" cy="37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01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76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90" y="1802750"/>
            <a:ext cx="7287882" cy="39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419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77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218" y="1970390"/>
            <a:ext cx="6396277" cy="35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04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78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83" y="1970390"/>
            <a:ext cx="6326012" cy="35534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04117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79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29" y="1688421"/>
            <a:ext cx="6530993" cy="3991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217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2218" y="1447524"/>
            <a:ext cx="11304678" cy="577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Busca de x = 19, retorna i = 5 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Busca de x = 45, retorna i = 0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Busca de x = 8, retorna i = 6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 a busca de x = 81?</a:t>
            </a:r>
            <a:endParaRPr lang="pt-BR" sz="28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26572"/>
              </p:ext>
            </p:extLst>
          </p:nvPr>
        </p:nvGraphicFramePr>
        <p:xfrm>
          <a:off x="2005259" y="4145172"/>
          <a:ext cx="8128000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1495772" y="3992792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a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59397"/>
              </p:ext>
            </p:extLst>
          </p:nvPr>
        </p:nvGraphicFramePr>
        <p:xfrm>
          <a:off x="2005259" y="3733133"/>
          <a:ext cx="8128000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63038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80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60" y="1970390"/>
            <a:ext cx="6270804" cy="37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724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81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20" y="1659983"/>
            <a:ext cx="6357813" cy="42385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8392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82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66" y="1635639"/>
            <a:ext cx="6438741" cy="4288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6799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Busca de x = 19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83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46" y="1614053"/>
            <a:ext cx="7025934" cy="46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66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46390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Código: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84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317F415-750D-4DD6-8C9A-C3EAE5DA5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45" y="469566"/>
            <a:ext cx="6050804" cy="6081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07B85AA-D978-427E-B42C-9EE82E88B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47" y="2366961"/>
            <a:ext cx="2817865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77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Vantagens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85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2218" y="2575102"/>
            <a:ext cx="7836618" cy="1356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pt-BR" sz="4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Eficiência da busca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4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Simplicidade da implementação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E1042BC-E770-4B6D-BE73-994443CBF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396" y="219775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442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Desvantagens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86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554345" y="1765817"/>
            <a:ext cx="11041367" cy="3332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Nem todo arranjo está ordenado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Exige o uso de um arranjo para armazenar os dados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Faz uso do fato de que os índices do vetor são inteiros consecutivos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Inserção e remoção de elementos são ineficientes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Realocação de elementos</a:t>
            </a:r>
            <a:endParaRPr lang="pt-BR" sz="28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A536F9-D754-4178-97B1-E8B1A0BAA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915" y="3472490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031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Análise da Busca Binária Rápida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87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312065" y="2275268"/>
                <a:ext cx="6603890" cy="577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Em média são efetuadas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pt-B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pt-BR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</m:t>
                    </m:r>
                    <m:r>
                      <a:rPr lang="pt-BR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comparações de chaves para encontrar um elemento particular </a:t>
                </a:r>
                <a:r>
                  <a:rPr lang="pt-BR" sz="28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 </a:t>
                </a:r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 vetor </a:t>
                </a:r>
                <a:r>
                  <a:rPr lang="pt-BR" sz="28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 </a:t>
                </a:r>
                <a:r>
                  <a:rPr lang="pt-BR" sz="28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elementos.</a:t>
                </a:r>
              </a:p>
              <a:p>
                <a:pPr algn="just"/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 pior caso requere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pt-BR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pt-BR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pt-BR" sz="28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comparações</a:t>
                </a:r>
                <a:endParaRPr lang="pt-BR" sz="28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65" y="2275268"/>
                <a:ext cx="6603890" cy="577794"/>
              </a:xfrm>
              <a:prstGeom prst="rect">
                <a:avLst/>
              </a:prstGeom>
              <a:blipFill rotWithShape="0">
                <a:blip r:embed="rId4"/>
                <a:stretch>
                  <a:fillRect l="-1107" t="-10526" r="-1845" b="-4094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78" y="2162749"/>
            <a:ext cx="4767409" cy="307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655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Comparação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88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 txBox="1">
                <a:spLocks/>
              </p:cNvSpPr>
              <p:nvPr/>
            </p:nvSpPr>
            <p:spPr>
              <a:xfrm>
                <a:off x="312065" y="1884686"/>
                <a:ext cx="11497862" cy="577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Considerando os algoritmos de busca vistos, a tabela seguinte mostra a ordem de grandeza dos números mínimo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í</m:t>
                        </m:r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médio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e máximo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á</m:t>
                        </m:r>
                        <m:r>
                          <a:rPr lang="pt-BR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pt-BR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de comparações de chaves.</a:t>
                </a:r>
                <a:endParaRPr lang="pt-BR" sz="28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65" y="1884686"/>
                <a:ext cx="11497862" cy="577794"/>
              </a:xfrm>
              <a:prstGeom prst="rect">
                <a:avLst/>
              </a:prstGeom>
              <a:blipFill rotWithShape="0">
                <a:blip r:embed="rId4"/>
                <a:stretch>
                  <a:fillRect l="-636" t="-10526" r="-1113" b="-166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42" y="3485281"/>
            <a:ext cx="9778105" cy="23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070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Comparação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89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13" y="1485363"/>
            <a:ext cx="6914514" cy="46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0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Exemplo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2218" y="1447524"/>
            <a:ext cx="11304678" cy="577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Busca de x = 19, retorna i = 5 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Busca de x = 45, retorna i = 0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Busca de x = 8, retorna i = 6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 a busca de x = 81?</a:t>
            </a:r>
            <a:endParaRPr lang="pt-BR" sz="28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26572"/>
              </p:ext>
            </p:extLst>
          </p:nvPr>
        </p:nvGraphicFramePr>
        <p:xfrm>
          <a:off x="2005259" y="4145172"/>
          <a:ext cx="8128000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1495772" y="3992792"/>
            <a:ext cx="360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a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59397"/>
              </p:ext>
            </p:extLst>
          </p:nvPr>
        </p:nvGraphicFramePr>
        <p:xfrm>
          <a:off x="2005259" y="3733133"/>
          <a:ext cx="8128000" cy="3708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605307" y="4976197"/>
            <a:ext cx="9787943" cy="9822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Depende da implementação!</a:t>
            </a:r>
          </a:p>
          <a:p>
            <a:r>
              <a:rPr lang="pt-B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Pode retornar i = -1 (ou outro valor) indicativo que a busca não teve êxito</a:t>
            </a:r>
          </a:p>
        </p:txBody>
      </p:sp>
    </p:spTree>
    <p:extLst>
      <p:ext uri="{BB962C8B-B14F-4D97-AF65-F5344CB8AC3E}">
        <p14:creationId xmlns:p14="http://schemas.microsoft.com/office/powerpoint/2010/main" val="30357160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Comparação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90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03" y="1518532"/>
            <a:ext cx="6658438" cy="47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7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218" y="403538"/>
            <a:ext cx="10300390" cy="1356360"/>
          </a:xfrm>
        </p:spPr>
        <p:txBody>
          <a:bodyPr/>
          <a:lstStyle/>
          <a:p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Resumo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59" y="278750"/>
            <a:ext cx="1790700" cy="152400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9800823" y="6223828"/>
            <a:ext cx="1234924" cy="36512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fld id="{70C436B5-711A-4DFD-B882-53FFFA955B18}" type="slidenum">
              <a:rPr lang="pt-BR" sz="32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91</a:t>
            </a:fld>
            <a:endParaRPr lang="pt-BR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312065" y="1884686"/>
            <a:ext cx="11497862" cy="577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Das análises dos algoritmos de busca, está claro que o método de busca binária tem um desempenho tão bom ou melhor do que o método de busca linear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Entretanto, a atualização dos índices esquerdo, direito e médio (</a:t>
            </a:r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 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 </a:t>
            </a:r>
            <a:r>
              <a:rPr lang="pt-BR" sz="28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 </a:t>
            </a:r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 algoritmo, respectivamente) requer tempo adicional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Assim, para vetores com poucos elementos, a busca linear é adequada</a:t>
            </a:r>
          </a:p>
          <a:p>
            <a:pPr algn="just"/>
            <a:r>
              <a:rPr lang="pt-BR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Para vetores com muitos elementos, a busca binária é mais eficiente, mas isso requer que o vetor esteja ordenado</a:t>
            </a:r>
            <a:endParaRPr lang="pt-BR" sz="28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567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5003" y="328564"/>
            <a:ext cx="8596668" cy="547967"/>
          </a:xfrm>
        </p:spPr>
        <p:txBody>
          <a:bodyPr>
            <a:normAutofit fontScale="90000"/>
          </a:bodyPr>
          <a:lstStyle/>
          <a:p>
            <a:pPr algn="just"/>
            <a:r>
              <a:rPr lang="pt-BR" b="1" dirty="0"/>
              <a:t>Dúvidas?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62125"/>
            <a:ext cx="5905500" cy="3333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704517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5003" y="328564"/>
            <a:ext cx="8596668" cy="547967"/>
          </a:xfrm>
        </p:spPr>
        <p:txBody>
          <a:bodyPr>
            <a:normAutofit fontScale="90000"/>
          </a:bodyPr>
          <a:lstStyle/>
          <a:p>
            <a:pPr algn="just"/>
            <a:r>
              <a:rPr lang="pt-BR" b="1" dirty="0"/>
              <a:t>Vídeo-Aulas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10" y="1164856"/>
            <a:ext cx="7487695" cy="4363059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25003" y="1164856"/>
            <a:ext cx="3314484" cy="517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Aulas 45 e 46</a:t>
            </a:r>
            <a:endParaRPr lang="pt-BR" sz="2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403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5512178" y="6237312"/>
            <a:ext cx="1167644" cy="476250"/>
          </a:xfr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fld id="{E31E0F3A-64E0-4380-825E-ACFE6411F164}" type="slidenum">
              <a:rPr lang="pt-BR" sz="2800" b="1">
                <a:solidFill>
                  <a:schemeClr val="l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ctr"/>
              <a:t>94</a:t>
            </a:fld>
            <a:endParaRPr lang="pt-BR" sz="2800" b="1">
              <a:solidFill>
                <a:schemeClr val="l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21196" y="338036"/>
            <a:ext cx="2477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latin typeface="Cambria Math" pitchFamily="18" charset="0"/>
                <a:ea typeface="Cambria Math" pitchFamily="18" charset="0"/>
              </a:rPr>
              <a:t>Bibliografia</a:t>
            </a:r>
            <a:endParaRPr lang="pt-BR" b="1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325661" y="1265411"/>
            <a:ext cx="8122303" cy="132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SHILDT, Herbert. </a:t>
            </a:r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C, Completo e Total. </a:t>
            </a:r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 3ª edição. São Paulo: Makron Books, 1996.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Capítulo 19 (página 522)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452" y="540197"/>
            <a:ext cx="2565779" cy="363296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3259928" y="4325414"/>
            <a:ext cx="8122303" cy="132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TENENBAUM, Aaron M.; 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LANGSAM, Yedidyah; AUGENSTEIN, Moshe J. </a:t>
            </a:r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Estruturas de dados usando C</a:t>
            </a:r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. São Paulo : MAKRON </a:t>
            </a:r>
            <a:r>
              <a:rPr lang="pt-BR" i="1" dirty="0">
                <a:latin typeface="Cambria Math" panose="02040503050406030204" pitchFamily="18" charset="0"/>
                <a:ea typeface="Cambria Math" panose="02040503050406030204" pitchFamily="18" charset="0"/>
              </a:rPr>
              <a:t>Books, </a:t>
            </a:r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1995.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Capítulo 07 (página 152)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" y="2827709"/>
            <a:ext cx="2602901" cy="36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699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5512178" y="6237312"/>
            <a:ext cx="1167644" cy="476250"/>
          </a:xfrm>
          <a:solidFill>
            <a:srgbClr val="00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fld id="{E31E0F3A-64E0-4380-825E-ACFE6411F164}" type="slidenum">
              <a:rPr lang="pt-BR" sz="2800" b="1">
                <a:solidFill>
                  <a:schemeClr val="l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 algn="ctr"/>
              <a:t>95</a:t>
            </a:fld>
            <a:endParaRPr lang="pt-BR" sz="2800" b="1">
              <a:solidFill>
                <a:schemeClr val="lt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21196" y="338036"/>
            <a:ext cx="24770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b="1" dirty="0">
                <a:latin typeface="Cambria Math" pitchFamily="18" charset="0"/>
                <a:ea typeface="Cambria Math" pitchFamily="18" charset="0"/>
              </a:rPr>
              <a:t>Bibliografia</a:t>
            </a:r>
            <a:endParaRPr lang="pt-BR" b="1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3632842" y="1130335"/>
            <a:ext cx="8122303" cy="132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ZIVIANI, </a:t>
            </a:r>
            <a:r>
              <a:rPr lang="pt-B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Nivio</a:t>
            </a:r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. </a:t>
            </a:r>
            <a:r>
              <a:rPr lang="pt-BR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Projeto de Algoritmos: com implementações em Java e C++. </a:t>
            </a:r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 1ª edição. São Paulo: </a:t>
            </a:r>
            <a:r>
              <a:rPr lang="pt-B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Cengage</a:t>
            </a:r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 Learning, 2013.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Capítulo 05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5" y="992685"/>
            <a:ext cx="2202610" cy="3104081"/>
          </a:xfrm>
          <a:prstGeom prst="rect">
            <a:avLst/>
          </a:prstGeom>
        </p:spPr>
      </p:pic>
      <p:sp>
        <p:nvSpPr>
          <p:cNvPr id="12" name="Espaço Reservado para Conteúdo 2"/>
          <p:cNvSpPr txBox="1">
            <a:spLocks/>
          </p:cNvSpPr>
          <p:nvPr/>
        </p:nvSpPr>
        <p:spPr bwMode="auto">
          <a:xfrm>
            <a:off x="534567" y="4105084"/>
            <a:ext cx="7617335" cy="132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ASCENCIO, Ana Fernanda Gomes.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 Estruturas de dados: análise da complexidade e implementações em Java e C/C++ . </a:t>
            </a:r>
            <a:r>
              <a:rPr lang="pt-BR" dirty="0">
                <a:latin typeface="Cambria Math" panose="02040503050406030204" pitchFamily="18" charset="0"/>
                <a:ea typeface="Cambria Math" panose="02040503050406030204" pitchFamily="18" charset="0"/>
              </a:rPr>
              <a:t>São Paulo, Pearson Prentice Hall, 2010.</a:t>
            </a:r>
          </a:p>
          <a:p>
            <a:pPr algn="just"/>
            <a:r>
              <a:rPr lang="pt-BR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Capítulo 02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85" y="2544725"/>
            <a:ext cx="2756079" cy="38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16775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5554</TotalTime>
  <Words>1844</Words>
  <Application>Microsoft Office PowerPoint</Application>
  <PresentationFormat>Widescreen</PresentationFormat>
  <Paragraphs>487</Paragraphs>
  <Slides>95</Slides>
  <Notes>88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95</vt:i4>
      </vt:variant>
    </vt:vector>
  </HeadingPairs>
  <TitlesOfParts>
    <vt:vector size="103" baseType="lpstr">
      <vt:lpstr>Calibri</vt:lpstr>
      <vt:lpstr>Cambria Math</vt:lpstr>
      <vt:lpstr>Corbel</vt:lpstr>
      <vt:lpstr>Courier New</vt:lpstr>
      <vt:lpstr>Times New Roman</vt:lpstr>
      <vt:lpstr>Wingdings</vt:lpstr>
      <vt:lpstr>Wingdings 3</vt:lpstr>
      <vt:lpstr>Base</vt:lpstr>
      <vt:lpstr>BUSCA LINEAR E BINÁRIA</vt:lpstr>
      <vt:lpstr>Objetivos</vt:lpstr>
      <vt:lpstr>Conteúdo da aula</vt:lpstr>
      <vt:lpstr>INTRODUÇÃO</vt:lpstr>
      <vt:lpstr>Definição</vt:lpstr>
      <vt:lpstr>Objetivo</vt:lpstr>
      <vt:lpstr>Metodologia</vt:lpstr>
      <vt:lpstr>Exemplo</vt:lpstr>
      <vt:lpstr>Exemplo</vt:lpstr>
      <vt:lpstr>BUSCA LINEAR</vt:lpstr>
      <vt:lpstr>Busca Linear</vt:lpstr>
      <vt:lpstr>Busca Linear Convencional</vt:lpstr>
      <vt:lpstr>Exemplo:</vt:lpstr>
      <vt:lpstr>Exemplo:</vt:lpstr>
      <vt:lpstr>Exemplo:</vt:lpstr>
      <vt:lpstr>Exemplo:</vt:lpstr>
      <vt:lpstr>Exemplo:</vt:lpstr>
      <vt:lpstr>Exemplo:</vt:lpstr>
      <vt:lpstr>Exemplo:</vt:lpstr>
      <vt:lpstr>Exemplo:</vt:lpstr>
      <vt:lpstr>Exemplo:</vt:lpstr>
      <vt:lpstr>Exemplo:</vt:lpstr>
      <vt:lpstr>Exemplo:</vt:lpstr>
      <vt:lpstr>Exemplo:</vt:lpstr>
      <vt:lpstr>Exemplo:</vt:lpstr>
      <vt:lpstr>Código:</vt:lpstr>
      <vt:lpstr>Análise da Busca Linear</vt:lpstr>
      <vt:lpstr>Busca Linear com Sentinela</vt:lpstr>
      <vt:lpstr>Exemplo de Busca com Sentinela:</vt:lpstr>
      <vt:lpstr>Exemplo de Busca com Sentinela:</vt:lpstr>
      <vt:lpstr>Busca de x = 56:</vt:lpstr>
      <vt:lpstr>Busca de x = 56:</vt:lpstr>
      <vt:lpstr>Busca de x = 56:</vt:lpstr>
      <vt:lpstr>Busca de x = 56:</vt:lpstr>
      <vt:lpstr>Busca de x = 56: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Busca de x = 81:</vt:lpstr>
      <vt:lpstr>Código:</vt:lpstr>
      <vt:lpstr>Análise da Busca Linear com Sentinela</vt:lpstr>
      <vt:lpstr>Busca binária</vt:lpstr>
      <vt:lpstr>Busca Binária</vt:lpstr>
      <vt:lpstr>Busca Binária Convencional </vt:lpstr>
      <vt:lpstr>Busca Binária</vt:lpstr>
      <vt:lpstr>Busca Binária</vt:lpstr>
      <vt:lpstr>Busca Binária</vt:lpstr>
      <vt:lpstr>Busca Binária</vt:lpstr>
      <vt:lpstr>Busca Binária</vt:lpstr>
      <vt:lpstr>Busca Binária</vt:lpstr>
      <vt:lpstr>Escolha de m</vt:lpstr>
      <vt:lpstr>Busca Binária</vt:lpstr>
      <vt:lpstr>Busca Binária Rápida</vt:lpstr>
      <vt:lpstr>Busca Binária</vt:lpstr>
      <vt:lpstr>Busca de x = 19</vt:lpstr>
      <vt:lpstr>Busca de x = 19</vt:lpstr>
      <vt:lpstr>Busca de x = 19</vt:lpstr>
      <vt:lpstr>Busca de x = 19</vt:lpstr>
      <vt:lpstr>Busca de x = 19</vt:lpstr>
      <vt:lpstr>Busca de x = 19</vt:lpstr>
      <vt:lpstr>Busca de x = 19</vt:lpstr>
      <vt:lpstr>Busca de x = 19</vt:lpstr>
      <vt:lpstr>Busca de x = 19</vt:lpstr>
      <vt:lpstr>Busca de x = 19</vt:lpstr>
      <vt:lpstr>Busca de x = 19</vt:lpstr>
      <vt:lpstr>Busca de x = 19</vt:lpstr>
      <vt:lpstr>Busca de x = 19</vt:lpstr>
      <vt:lpstr>Código:</vt:lpstr>
      <vt:lpstr>Vantagens</vt:lpstr>
      <vt:lpstr>Desvantagens</vt:lpstr>
      <vt:lpstr>Análise da Busca Binária Rápida</vt:lpstr>
      <vt:lpstr>Comparação</vt:lpstr>
      <vt:lpstr>Comparação</vt:lpstr>
      <vt:lpstr>Comparação</vt:lpstr>
      <vt:lpstr>Resumo</vt:lpstr>
      <vt:lpstr>Dúvidas?</vt:lpstr>
      <vt:lpstr>Vídeo-Aulas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Numeração</dc:title>
  <dc:creator>Adonias Caetano</dc:creator>
  <cp:lastModifiedBy>Adonias Caetano</cp:lastModifiedBy>
  <cp:revision>494</cp:revision>
  <dcterms:created xsi:type="dcterms:W3CDTF">2017-03-14T00:16:41Z</dcterms:created>
  <dcterms:modified xsi:type="dcterms:W3CDTF">2019-10-23T02:37:26Z</dcterms:modified>
</cp:coreProperties>
</file>